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257" r:id="rId2"/>
    <p:sldId id="258" r:id="rId3"/>
  </p:sldIdLst>
  <p:sldSz cx="9906000" cy="6858000" type="A4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F66"/>
    <a:srgbClr val="4E858D"/>
    <a:srgbClr val="FFE5EB"/>
    <a:srgbClr val="FFE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86418"/>
  </p:normalViewPr>
  <p:slideViewPr>
    <p:cSldViewPr snapToGrid="0" snapToObjects="1">
      <p:cViewPr varScale="1">
        <p:scale>
          <a:sx n="112" d="100"/>
          <a:sy n="112" d="100"/>
        </p:scale>
        <p:origin x="258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F8FB4-1FF0-7D4B-9F8D-632FDC7CDA92}" type="datetimeFigureOut">
              <a:rPr lang="en-US" smtClean="0"/>
              <a:t>4/12/23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6B086-A56B-524A-BC30-3F86B8A2F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14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B2C3B-4771-A546-9289-E4F8273A00C5}" type="datetimeFigureOut">
              <a:rPr lang="en-US" smtClean="0"/>
              <a:t>4/12/23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EC0FB-5AF3-744B-97BE-3C53929CB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4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EC0FB-5AF3-744B-97BE-3C53929CB0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5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EC0FB-5AF3-744B-97BE-3C53929CB0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90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1704-BAD4-DC4B-92FD-A28D092D4E5D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3A9B-AD86-D847-A631-6878A1FED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1704-BAD4-DC4B-92FD-A28D092D4E5D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3A9B-AD86-D847-A631-6878A1FED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1704-BAD4-DC4B-92FD-A28D092D4E5D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3A9B-AD86-D847-A631-6878A1FED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1704-BAD4-DC4B-92FD-A28D092D4E5D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3A9B-AD86-D847-A631-6878A1FED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1704-BAD4-DC4B-92FD-A28D092D4E5D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3A9B-AD86-D847-A631-6878A1FED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1704-BAD4-DC4B-92FD-A28D092D4E5D}" type="datetimeFigureOut">
              <a:rPr lang="en-US" smtClean="0"/>
              <a:t>4/12/23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3A9B-AD86-D847-A631-6878A1FED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1704-BAD4-DC4B-92FD-A28D092D4E5D}" type="datetimeFigureOut">
              <a:rPr lang="en-US" smtClean="0"/>
              <a:t>4/12/23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3A9B-AD86-D847-A631-6878A1FED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1704-BAD4-DC4B-92FD-A28D092D4E5D}" type="datetimeFigureOut">
              <a:rPr lang="en-US" smtClean="0"/>
              <a:t>4/12/23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3A9B-AD86-D847-A631-6878A1FED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1704-BAD4-DC4B-92FD-A28D092D4E5D}" type="datetimeFigureOut">
              <a:rPr lang="en-US" smtClean="0"/>
              <a:t>4/12/23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3A9B-AD86-D847-A631-6878A1FED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1704-BAD4-DC4B-92FD-A28D092D4E5D}" type="datetimeFigureOut">
              <a:rPr lang="en-US" smtClean="0"/>
              <a:t>4/12/23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3A9B-AD86-D847-A631-6878A1FED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1704-BAD4-DC4B-92FD-A28D092D4E5D}" type="datetimeFigureOut">
              <a:rPr lang="en-US" smtClean="0"/>
              <a:t>4/12/23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3A9B-AD86-D847-A631-6878A1FEDA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C1704-BAD4-DC4B-92FD-A28D092D4E5D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43A9B-AD86-D847-A631-6878A1FED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paris4weekend@gmail.com" TargetMode="Externa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858D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r="27398" b="20541"/>
          <a:stretch/>
        </p:blipFill>
        <p:spPr>
          <a:xfrm>
            <a:off x="5102352" y="5177035"/>
            <a:ext cx="1502448" cy="16078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0160"/>
            <a:ext cx="3301200" cy="685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04535" y="10160"/>
            <a:ext cx="3301200" cy="685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04800" y="0"/>
            <a:ext cx="3301200" cy="685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12" y="-41418"/>
            <a:ext cx="327595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u="sng" dirty="0"/>
          </a:p>
          <a:p>
            <a:pPr algn="ctr"/>
            <a:endParaRPr lang="en-US" sz="1200" b="1" dirty="0"/>
          </a:p>
          <a:p>
            <a:pPr algn="ctr"/>
            <a:r>
              <a:rPr lang="en-US" b="1" u="sng" dirty="0"/>
              <a:t>All Day Menu </a:t>
            </a:r>
          </a:p>
          <a:p>
            <a:pPr algn="ctr"/>
            <a:endParaRPr lang="en-US" sz="1200" b="1" u="sng" dirty="0"/>
          </a:p>
          <a:p>
            <a:pPr algn="ctr"/>
            <a:r>
              <a:rPr lang="en-US" sz="1200" b="1" dirty="0"/>
              <a:t>Poached Eggs on Toast   $18.00 </a:t>
            </a:r>
            <a:r>
              <a:rPr lang="en-US" sz="1200" dirty="0"/>
              <a:t>(veg)</a:t>
            </a:r>
            <a:endParaRPr lang="en-AU" sz="1200" dirty="0"/>
          </a:p>
          <a:p>
            <a:pPr algn="ctr"/>
            <a:r>
              <a:rPr lang="en-US" sz="1200" dirty="0"/>
              <a:t>Two free range eggs on toasted ciabatta. </a:t>
            </a:r>
          </a:p>
          <a:p>
            <a:pPr algn="ctr"/>
            <a:endParaRPr lang="en-US" sz="1200" dirty="0"/>
          </a:p>
          <a:p>
            <a:pPr algn="ctr"/>
            <a:r>
              <a:rPr lang="en-US" sz="1200" b="1" dirty="0"/>
              <a:t>Parisienne Eggs    $25.00  </a:t>
            </a:r>
            <a:r>
              <a:rPr lang="en-US" sz="1200" dirty="0"/>
              <a:t>(veg)</a:t>
            </a:r>
          </a:p>
          <a:p>
            <a:pPr algn="ctr"/>
            <a:r>
              <a:rPr lang="en-US" sz="1200" dirty="0"/>
              <a:t>Two free range poached eggs on toasted ciabatta with scattered fresh baby spinach, mushrooms, two hash browns and hollandaise. </a:t>
            </a:r>
            <a:endParaRPr lang="en-US" sz="1200" b="1" dirty="0"/>
          </a:p>
          <a:p>
            <a:pPr algn="ctr"/>
            <a:endParaRPr lang="en-US" sz="1200" dirty="0"/>
          </a:p>
          <a:p>
            <a:pPr algn="ctr"/>
            <a:r>
              <a:rPr lang="en-US" sz="1200" b="1" dirty="0"/>
              <a:t>Eggs Benedict   </a:t>
            </a:r>
            <a:r>
              <a:rPr lang="en-NZ" sz="1200" b="1" dirty="0"/>
              <a:t>$25.00 </a:t>
            </a:r>
            <a:r>
              <a:rPr lang="en-NZ" sz="1200" dirty="0"/>
              <a:t>(keto avail)</a:t>
            </a:r>
            <a:endParaRPr lang="en-US" sz="1200" dirty="0"/>
          </a:p>
          <a:p>
            <a:pPr algn="ctr"/>
            <a:r>
              <a:rPr lang="en-US" sz="1200" b="1" dirty="0"/>
              <a:t> </a:t>
            </a:r>
            <a:r>
              <a:rPr lang="en-US" sz="1200" dirty="0"/>
              <a:t>Two free range poached eggs on toasted </a:t>
            </a:r>
          </a:p>
          <a:p>
            <a:pPr algn="ctr"/>
            <a:r>
              <a:rPr lang="en-US" sz="1200" dirty="0"/>
              <a:t>Ciabatta, manuka smoked bacon, </a:t>
            </a:r>
          </a:p>
          <a:p>
            <a:pPr algn="ctr"/>
            <a:r>
              <a:rPr lang="en-US" sz="1200" dirty="0"/>
              <a:t>baby spinach &amp; hollandaise.</a:t>
            </a:r>
            <a:endParaRPr lang="en-AU" sz="1200" dirty="0"/>
          </a:p>
          <a:p>
            <a:pPr algn="ctr"/>
            <a:endParaRPr lang="en-NZ" sz="1200" dirty="0"/>
          </a:p>
          <a:p>
            <a:pPr algn="ctr"/>
            <a:r>
              <a:rPr lang="en-US" sz="1200" b="1" dirty="0"/>
              <a:t>Eggs Royale   </a:t>
            </a:r>
            <a:r>
              <a:rPr lang="en-NZ" sz="1200" b="1" dirty="0"/>
              <a:t>$34.00 </a:t>
            </a:r>
            <a:r>
              <a:rPr lang="en-NZ" sz="1200" dirty="0"/>
              <a:t>(keto avail)</a:t>
            </a:r>
          </a:p>
          <a:p>
            <a:pPr algn="ctr"/>
            <a:r>
              <a:rPr lang="en-US" sz="1200" b="1" dirty="0"/>
              <a:t> </a:t>
            </a:r>
            <a:r>
              <a:rPr lang="en-US" sz="1200" dirty="0"/>
              <a:t>Two free range poached eggs on toasted </a:t>
            </a:r>
          </a:p>
          <a:p>
            <a:pPr algn="ctr"/>
            <a:r>
              <a:rPr lang="en-US" sz="1200" dirty="0"/>
              <a:t>ciabatta with scattered baby spinach,</a:t>
            </a:r>
          </a:p>
          <a:p>
            <a:pPr algn="ctr"/>
            <a:r>
              <a:rPr lang="en-US" sz="1200" dirty="0"/>
              <a:t> cold smoked salmon &amp; hollandaise.</a:t>
            </a:r>
            <a:r>
              <a:rPr lang="en-AU" sz="1200" dirty="0"/>
              <a:t> </a:t>
            </a:r>
          </a:p>
          <a:p>
            <a:pPr algn="ctr"/>
            <a:endParaRPr lang="en-US" sz="1200" dirty="0"/>
          </a:p>
          <a:p>
            <a:pPr algn="ctr"/>
            <a:r>
              <a:rPr lang="en-US" sz="1200" b="1" dirty="0"/>
              <a:t>Big Breakfast  $29.90</a:t>
            </a:r>
            <a:endParaRPr lang="en-US" sz="1200" dirty="0"/>
          </a:p>
          <a:p>
            <a:pPr algn="ctr"/>
            <a:r>
              <a:rPr lang="en-US" sz="1200" dirty="0"/>
              <a:t>Our popular big breakfast features two poached free range eggs on ciabatta, bacon, hash browns, mushrooms, baked beans &amp; fresh baby spinach. </a:t>
            </a:r>
          </a:p>
          <a:p>
            <a:pPr algn="ctr"/>
            <a:endParaRPr lang="en-US" sz="1200" dirty="0"/>
          </a:p>
          <a:p>
            <a:pPr algn="ctr"/>
            <a:r>
              <a:rPr lang="en-US" sz="1200" b="1" dirty="0"/>
              <a:t>Waffles   $25.50</a:t>
            </a:r>
          </a:p>
          <a:p>
            <a:pPr algn="ctr"/>
            <a:r>
              <a:rPr lang="en-US" sz="1200" dirty="0"/>
              <a:t>Delicious hot waffles </a:t>
            </a:r>
            <a:r>
              <a:rPr lang="en-US" sz="1200"/>
              <a:t>served with manuka </a:t>
            </a:r>
            <a:r>
              <a:rPr lang="en-US" sz="1200" dirty="0"/>
              <a:t>smoked</a:t>
            </a:r>
          </a:p>
          <a:p>
            <a:pPr algn="ctr"/>
            <a:r>
              <a:rPr lang="en-US" sz="1200" dirty="0"/>
              <a:t>middle bacon, fresh banana, maple syrup, cinnamon sugar and whipped cream.</a:t>
            </a:r>
          </a:p>
          <a:p>
            <a:pPr algn="ctr"/>
            <a:endParaRPr lang="en-US" sz="1200" b="1" dirty="0"/>
          </a:p>
          <a:p>
            <a:pPr algn="ctr"/>
            <a:endParaRPr lang="en-AU" sz="1000" dirty="0"/>
          </a:p>
          <a:p>
            <a:pPr algn="ctr"/>
            <a:r>
              <a:rPr lang="en-US" sz="1600" b="1" dirty="0"/>
              <a:t>PLEASE ORDER AT THE COUNTER</a:t>
            </a:r>
          </a:p>
          <a:p>
            <a:pPr algn="ctr"/>
            <a:endParaRPr lang="en-A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301201" y="-210458"/>
            <a:ext cx="3303012" cy="7086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u="sng" dirty="0"/>
          </a:p>
          <a:p>
            <a:pPr algn="ctr"/>
            <a:endParaRPr lang="en-US" sz="1100" b="1" dirty="0"/>
          </a:p>
          <a:p>
            <a:pPr algn="ctr"/>
            <a:endParaRPr lang="en-US" sz="1200" b="1" dirty="0"/>
          </a:p>
          <a:p>
            <a:pPr algn="ctr"/>
            <a:r>
              <a:rPr lang="en-US" b="1" u="sng" dirty="0"/>
              <a:t>All Day Menu</a:t>
            </a:r>
          </a:p>
          <a:p>
            <a:pPr algn="ctr"/>
            <a:endParaRPr lang="en-US" sz="1200" dirty="0"/>
          </a:p>
          <a:p>
            <a:pPr algn="ctr"/>
            <a:r>
              <a:rPr lang="en-US" sz="1200" b="1" dirty="0" err="1"/>
              <a:t>Savoury</a:t>
            </a:r>
            <a:r>
              <a:rPr lang="en-US" sz="1200" b="1" dirty="0"/>
              <a:t> Crepe   $27.00 </a:t>
            </a:r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Our most popular dish with two homemade </a:t>
            </a:r>
            <a:r>
              <a:rPr lang="en-US" sz="1200" dirty="0" err="1"/>
              <a:t>savoury</a:t>
            </a:r>
            <a:r>
              <a:rPr lang="en-US" sz="1200" dirty="0"/>
              <a:t> crepes filled with mushrooms &amp; ham </a:t>
            </a:r>
          </a:p>
          <a:p>
            <a:pPr algn="ctr"/>
            <a:r>
              <a:rPr lang="en-US" sz="1200" dirty="0"/>
              <a:t>in a creamy cheese sauce.</a:t>
            </a:r>
            <a:r>
              <a:rPr lang="en-NZ" sz="1200" dirty="0"/>
              <a:t>  </a:t>
            </a:r>
          </a:p>
          <a:p>
            <a:pPr algn="ctr"/>
            <a:endParaRPr lang="en-US" sz="1200" b="1" dirty="0"/>
          </a:p>
          <a:p>
            <a:pPr algn="ctr"/>
            <a:r>
              <a:rPr lang="en-US" sz="1200" b="1" dirty="0"/>
              <a:t>Soup of the Day</a:t>
            </a:r>
          </a:p>
          <a:p>
            <a:pPr algn="ctr"/>
            <a:r>
              <a:rPr lang="en-US" sz="1200" dirty="0"/>
              <a:t>Ask at the counter for today’s soup or </a:t>
            </a:r>
          </a:p>
          <a:p>
            <a:pPr algn="ctr"/>
            <a:r>
              <a:rPr lang="en-US" sz="1200" dirty="0"/>
              <a:t>chowder </a:t>
            </a:r>
            <a:r>
              <a:rPr lang="en-US" sz="1200" dirty="0" err="1"/>
              <a:t>flavour</a:t>
            </a:r>
            <a:r>
              <a:rPr lang="en-US" sz="1200" dirty="0"/>
              <a:t>.</a:t>
            </a:r>
          </a:p>
          <a:p>
            <a:pPr algn="ctr"/>
            <a:r>
              <a:rPr lang="en-US" sz="1200" b="1" dirty="0"/>
              <a:t> </a:t>
            </a:r>
          </a:p>
          <a:p>
            <a:pPr algn="ctr"/>
            <a:r>
              <a:rPr lang="en-AU" sz="1200" b="1" dirty="0"/>
              <a:t>Fries  </a:t>
            </a:r>
            <a:r>
              <a:rPr lang="en-US" sz="1200" b="1" dirty="0"/>
              <a:t>$11.50 </a:t>
            </a:r>
            <a:r>
              <a:rPr lang="en-US" sz="1200" dirty="0"/>
              <a:t> (veg)</a:t>
            </a:r>
            <a:endParaRPr lang="en-AU" sz="1200" dirty="0"/>
          </a:p>
          <a:p>
            <a:pPr algn="ctr"/>
            <a:r>
              <a:rPr lang="en-US" sz="1200" dirty="0"/>
              <a:t>Bowl of fries served with aioli and  </a:t>
            </a:r>
          </a:p>
          <a:p>
            <a:pPr algn="ctr"/>
            <a:r>
              <a:rPr lang="en-US" sz="1200" dirty="0"/>
              <a:t>tomato sauce on the side. </a:t>
            </a:r>
          </a:p>
          <a:p>
            <a:pPr algn="ctr"/>
            <a:r>
              <a:rPr lang="en-US" sz="1200" dirty="0"/>
              <a:t>Vegan option available.</a:t>
            </a:r>
            <a:endParaRPr lang="en-US" sz="1200" b="1" dirty="0"/>
          </a:p>
          <a:p>
            <a:pPr algn="ctr"/>
            <a:endParaRPr lang="en-US" sz="1200" dirty="0"/>
          </a:p>
          <a:p>
            <a:pPr algn="ctr"/>
            <a:r>
              <a:rPr lang="en-US" sz="1400" dirty="0"/>
              <a:t>See the back of the menu for details </a:t>
            </a:r>
          </a:p>
          <a:p>
            <a:pPr algn="ctr"/>
            <a:r>
              <a:rPr lang="en-US" sz="1400" dirty="0"/>
              <a:t>of our High Teas.  Choose from:-</a:t>
            </a:r>
          </a:p>
          <a:p>
            <a:pPr algn="ctr"/>
            <a:endParaRPr lang="en-US" sz="1200" dirty="0"/>
          </a:p>
          <a:p>
            <a:r>
              <a:rPr lang="en-US" sz="1200" b="1" dirty="0"/>
              <a:t>Queen’s High Tea </a:t>
            </a:r>
            <a:r>
              <a:rPr lang="en-US" sz="1200" dirty="0"/>
              <a:t>(24 hours notice required)</a:t>
            </a:r>
          </a:p>
          <a:p>
            <a:r>
              <a:rPr lang="en-US" sz="1200" b="1" dirty="0"/>
              <a:t>French High Tea </a:t>
            </a:r>
            <a:r>
              <a:rPr lang="en-US" sz="1200" dirty="0"/>
              <a:t>(GF &amp; Vegan option available) </a:t>
            </a:r>
          </a:p>
          <a:p>
            <a:r>
              <a:rPr lang="en-US" sz="1200" b="1" dirty="0"/>
              <a:t>Petite High Tea </a:t>
            </a:r>
            <a:r>
              <a:rPr lang="en-US" sz="1200" dirty="0"/>
              <a:t>(GF, Vegan &amp; Keto options)</a:t>
            </a:r>
          </a:p>
          <a:p>
            <a:r>
              <a:rPr lang="en-US" sz="1200" b="1" dirty="0"/>
              <a:t>Children’s High Tea </a:t>
            </a:r>
            <a:r>
              <a:rPr lang="en-US" sz="1200" dirty="0"/>
              <a:t>(recommended for under 9’s)</a:t>
            </a:r>
          </a:p>
          <a:p>
            <a:pPr algn="ctr"/>
            <a:endParaRPr lang="en-US" sz="1200" b="1" dirty="0"/>
          </a:p>
          <a:p>
            <a:pPr algn="ctr"/>
            <a:r>
              <a:rPr lang="en-US" sz="1200" b="1" dirty="0"/>
              <a:t>Please note, we require 24 hours notice of any special dietary requirements </a:t>
            </a:r>
          </a:p>
          <a:p>
            <a:pPr algn="ctr"/>
            <a:r>
              <a:rPr lang="en-US" sz="1200" b="1" dirty="0"/>
              <a:t>for high teas.</a:t>
            </a:r>
          </a:p>
          <a:p>
            <a:pPr algn="ctr"/>
            <a:endParaRPr lang="en-US" sz="1200" b="1" dirty="0"/>
          </a:p>
          <a:p>
            <a:pPr algn="ctr"/>
            <a:r>
              <a:rPr lang="en-US" sz="1050" b="1" dirty="0"/>
              <a:t>Please be aware that our kitchen contains nuts and other allergens.  If you have allergies or</a:t>
            </a:r>
            <a:r>
              <a:rPr lang="en-NZ" sz="1050" b="1" dirty="0"/>
              <a:t> </a:t>
            </a:r>
            <a:r>
              <a:rPr lang="en-US" sz="1050" b="1" dirty="0"/>
              <a:t>special dietary requirements, please inform our staff.</a:t>
            </a:r>
            <a:endParaRPr lang="en-NZ" sz="1050" b="1" dirty="0"/>
          </a:p>
          <a:p>
            <a:pPr algn="ctr"/>
            <a:endParaRPr lang="en-US" sz="1000" b="1" dirty="0"/>
          </a:p>
          <a:p>
            <a:pPr algn="ctr"/>
            <a:endParaRPr lang="en-US" sz="1000" b="1" dirty="0"/>
          </a:p>
          <a:p>
            <a:pPr algn="ctr"/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606323" y="38608"/>
            <a:ext cx="3300264" cy="8109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b="1" u="sng" dirty="0"/>
          </a:p>
          <a:p>
            <a:pPr algn="ctr"/>
            <a:endParaRPr lang="en-US" sz="1200" b="1" u="sng" dirty="0"/>
          </a:p>
          <a:p>
            <a:pPr algn="ctr"/>
            <a:r>
              <a:rPr lang="en-US" b="1" u="sng" dirty="0"/>
              <a:t>All Day Menu</a:t>
            </a:r>
          </a:p>
          <a:p>
            <a:pPr algn="ctr"/>
            <a:endParaRPr lang="en-US" sz="1200" dirty="0"/>
          </a:p>
          <a:p>
            <a:pPr algn="ctr"/>
            <a:r>
              <a:rPr lang="en-US" sz="1200" b="1" dirty="0"/>
              <a:t>Our Famous Sweet Scone with </a:t>
            </a:r>
          </a:p>
          <a:p>
            <a:pPr algn="ctr"/>
            <a:r>
              <a:rPr lang="en-US" sz="1200" b="1" dirty="0"/>
              <a:t>Jam and Cream   $8.00</a:t>
            </a:r>
            <a:endParaRPr lang="en-US" sz="1200" dirty="0"/>
          </a:p>
          <a:p>
            <a:pPr algn="ctr"/>
            <a:r>
              <a:rPr lang="en-US" sz="1200" dirty="0"/>
              <a:t> Warm scones are served with jam &amp; </a:t>
            </a:r>
          </a:p>
          <a:p>
            <a:pPr algn="ctr"/>
            <a:r>
              <a:rPr lang="en-US" sz="1200" dirty="0"/>
              <a:t>whipped cream on fine bone china.</a:t>
            </a:r>
            <a:endParaRPr lang="en-NZ" sz="1200" dirty="0"/>
          </a:p>
          <a:p>
            <a:pPr algn="ctr"/>
            <a:r>
              <a:rPr lang="en-US" sz="1200" b="1" dirty="0"/>
              <a:t>Our scones are baked fresh daily so ask  </a:t>
            </a:r>
          </a:p>
          <a:p>
            <a:pPr algn="ctr"/>
            <a:r>
              <a:rPr lang="en-US" sz="1200" b="1" dirty="0"/>
              <a:t>at the counter for today’s </a:t>
            </a:r>
            <a:r>
              <a:rPr lang="en-US" sz="1200" b="1" dirty="0" err="1"/>
              <a:t>flavour</a:t>
            </a:r>
            <a:r>
              <a:rPr lang="en-US" sz="1200" b="1" dirty="0"/>
              <a:t>. </a:t>
            </a:r>
            <a:endParaRPr lang="en-NZ" sz="1200" b="1" dirty="0"/>
          </a:p>
          <a:p>
            <a:pPr algn="ctr"/>
            <a:endParaRPr lang="en-US" sz="1200" b="1" dirty="0"/>
          </a:p>
          <a:p>
            <a:pPr algn="ctr"/>
            <a:r>
              <a:rPr lang="en-US" sz="1200" b="1" dirty="0"/>
              <a:t>Sides</a:t>
            </a:r>
          </a:p>
          <a:p>
            <a:pPr algn="ctr"/>
            <a:r>
              <a:rPr lang="en-US" sz="1200" b="1" dirty="0"/>
              <a:t>To be ordered in conjunction with a meal</a:t>
            </a:r>
          </a:p>
          <a:p>
            <a:pPr algn="ctr"/>
            <a:r>
              <a:rPr lang="en-US" sz="1200" dirty="0"/>
              <a:t>Manuka Smoked Bacon (1)	$5.50</a:t>
            </a:r>
          </a:p>
          <a:p>
            <a:pPr algn="ctr"/>
            <a:r>
              <a:rPr lang="en-US" sz="1200" dirty="0"/>
              <a:t>Salmon		$9.00</a:t>
            </a:r>
          </a:p>
          <a:p>
            <a:pPr algn="ctr"/>
            <a:r>
              <a:rPr lang="en-US" sz="1200" dirty="0"/>
              <a:t>Spinach		$5.00</a:t>
            </a:r>
          </a:p>
          <a:p>
            <a:pPr algn="ctr"/>
            <a:r>
              <a:rPr lang="en-US" sz="1200" dirty="0"/>
              <a:t>Mushrooms		$5.00</a:t>
            </a:r>
          </a:p>
          <a:p>
            <a:pPr algn="ctr"/>
            <a:r>
              <a:rPr lang="en-US" sz="1200" dirty="0"/>
              <a:t>Hash Browns (2)	$5.00</a:t>
            </a:r>
          </a:p>
          <a:p>
            <a:r>
              <a:rPr lang="en-US" sz="1200" dirty="0"/>
              <a:t>              Side Salad	              $6.00</a:t>
            </a:r>
          </a:p>
          <a:p>
            <a:r>
              <a:rPr lang="en-US" sz="1200" dirty="0"/>
              <a:t>              Fries        	              $7.00                          </a:t>
            </a:r>
          </a:p>
          <a:p>
            <a:r>
              <a:rPr lang="en-US" sz="1200" dirty="0"/>
              <a:t>              Ice cream	              $3.00</a:t>
            </a:r>
          </a:p>
          <a:p>
            <a:r>
              <a:rPr lang="en-US" sz="1200" dirty="0"/>
              <a:t>              Poached Egg	              $3.00</a:t>
            </a:r>
          </a:p>
          <a:p>
            <a:r>
              <a:rPr lang="en-US" sz="1200" dirty="0"/>
              <a:t>              Scrambled Egg Surcharge        $2.00</a:t>
            </a:r>
          </a:p>
          <a:p>
            <a:r>
              <a:rPr lang="en-US" sz="1200" dirty="0"/>
              <a:t>              Butter		                  .30</a:t>
            </a:r>
          </a:p>
          <a:p>
            <a:r>
              <a:rPr lang="en-US" sz="1200" dirty="0"/>
              <a:t>              Swap ciabatta for gf bread      $1.00</a:t>
            </a:r>
          </a:p>
          <a:p>
            <a:r>
              <a:rPr lang="en-US" sz="1200" dirty="0"/>
              <a:t>              Swap ciabatta for keto             $2.00</a:t>
            </a:r>
          </a:p>
          <a:p>
            <a:endParaRPr lang="en-US" sz="1200" dirty="0"/>
          </a:p>
          <a:p>
            <a:pPr algn="ctr"/>
            <a:r>
              <a:rPr lang="en-US" sz="1200" dirty="0"/>
              <a:t>We have a large selection of hot and cold drinks available including a range of teas, Atomic coffees, real fruit smoothies, iced drinks and juices.  </a:t>
            </a:r>
          </a:p>
          <a:p>
            <a:pPr algn="ctr"/>
            <a:endParaRPr lang="en-US" sz="1200" dirty="0"/>
          </a:p>
          <a:p>
            <a:pPr algn="ctr"/>
            <a:r>
              <a:rPr lang="en-US" sz="1200" b="1" dirty="0"/>
              <a:t>Gluten Free, Dairy Free, Vegetarian, </a:t>
            </a:r>
          </a:p>
          <a:p>
            <a:pPr algn="ctr"/>
            <a:r>
              <a:rPr lang="en-US" sz="1200" b="1" dirty="0"/>
              <a:t>Vegan &amp; Keto options available.  </a:t>
            </a:r>
          </a:p>
          <a:p>
            <a:pPr algn="ctr"/>
            <a:r>
              <a:rPr lang="en-US" sz="1200" b="1" dirty="0"/>
              <a:t>  Please ask our staff.  Surcharges may apply.</a:t>
            </a:r>
          </a:p>
          <a:p>
            <a:pPr algn="ctr"/>
            <a:endParaRPr lang="en-US" sz="1200" dirty="0"/>
          </a:p>
          <a:p>
            <a:pPr algn="ctr"/>
            <a:endParaRPr lang="en-US" sz="16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</p:txBody>
      </p:sp>
      <p:sp>
        <p:nvSpPr>
          <p:cNvPr id="19" name="Rectangle 18"/>
          <p:cNvSpPr/>
          <p:nvPr/>
        </p:nvSpPr>
        <p:spPr>
          <a:xfrm>
            <a:off x="35662" y="38608"/>
            <a:ext cx="9870337" cy="6752336"/>
          </a:xfrm>
          <a:prstGeom prst="rect">
            <a:avLst/>
          </a:prstGeom>
          <a:noFill/>
          <a:ln w="76200">
            <a:solidFill>
              <a:srgbClr val="385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29862" y="5100538"/>
            <a:ext cx="1885167" cy="18851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r="22383" b="14812"/>
          <a:stretch/>
        </p:blipFill>
        <p:spPr>
          <a:xfrm rot="10800000">
            <a:off x="3304535" y="40640"/>
            <a:ext cx="1117402" cy="119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96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858D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3301200" cy="685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04535" y="0"/>
            <a:ext cx="3301200" cy="685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04800" y="0"/>
            <a:ext cx="3301200" cy="685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20280" y="41594"/>
            <a:ext cx="9746291" cy="6711870"/>
          </a:xfrm>
          <a:prstGeom prst="rect">
            <a:avLst/>
          </a:prstGeom>
          <a:ln w="76200" cap="sq">
            <a:solidFill>
              <a:srgbClr val="385F66"/>
            </a:solidFill>
            <a:miter lim="800000"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/>
            <a:lum bright="-24000" contrast="-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82" y="-81616"/>
            <a:ext cx="3402972" cy="25619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50376" y="5051104"/>
            <a:ext cx="2486101" cy="1330294"/>
          </a:xfrm>
          <a:prstGeom prst="rect">
            <a:avLst/>
          </a:prstGeom>
          <a:solidFill>
            <a:srgbClr val="FFEDE9"/>
          </a:solidFill>
          <a:ln w="28575">
            <a:solidFill>
              <a:srgbClr val="385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Contact Details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e-mail </a:t>
            </a:r>
            <a:r>
              <a:rPr lang="mr-IN" sz="1200" dirty="0">
                <a:solidFill>
                  <a:schemeClr val="tx1"/>
                </a:solidFill>
              </a:rPr>
              <a:t>–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  <a:hlinkClick r:id="rId5"/>
              </a:rPr>
              <a:t>paris4theweekend@gmail.com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Phone </a:t>
            </a:r>
            <a:r>
              <a:rPr lang="mr-IN" sz="1400" dirty="0">
                <a:solidFill>
                  <a:schemeClr val="tx1"/>
                </a:solidFill>
              </a:rPr>
              <a:t>–</a:t>
            </a:r>
            <a:r>
              <a:rPr lang="en-US" sz="1400" dirty="0">
                <a:solidFill>
                  <a:schemeClr val="tx1"/>
                </a:solidFill>
              </a:rPr>
              <a:t> 03 260 0011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Follow us on Facebook </a:t>
            </a:r>
          </a:p>
          <a:p>
            <a:pPr algn="ctr"/>
            <a:r>
              <a:rPr lang="en-US" sz="1050" dirty="0" err="1">
                <a:solidFill>
                  <a:schemeClr val="tx1"/>
                </a:solidFill>
              </a:rPr>
              <a:t>www.facebook.com</a:t>
            </a:r>
            <a:r>
              <a:rPr lang="en-US" sz="1050" dirty="0">
                <a:solidFill>
                  <a:schemeClr val="tx1"/>
                </a:solidFill>
              </a:rPr>
              <a:t>/</a:t>
            </a:r>
            <a:r>
              <a:rPr lang="en-US" sz="1050" dirty="0" err="1">
                <a:solidFill>
                  <a:schemeClr val="tx1"/>
                </a:solidFill>
              </a:rPr>
              <a:t>ParisfortheWeekend</a:t>
            </a:r>
            <a:endParaRPr lang="en-US" sz="1050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75006" y="311285"/>
            <a:ext cx="2551187" cy="6153969"/>
          </a:xfrm>
          <a:prstGeom prst="rect">
            <a:avLst/>
          </a:prstGeom>
          <a:solidFill>
            <a:srgbClr val="FFEDE9"/>
          </a:solidFill>
          <a:ln w="28575">
            <a:solidFill>
              <a:srgbClr val="385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71671" y="227355"/>
            <a:ext cx="2537929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14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FF0000"/>
                </a:solidFill>
              </a:rPr>
              <a:t>24 HOURS NOTICE  ESSENTIAL:-</a:t>
            </a:r>
          </a:p>
          <a:p>
            <a:pPr algn="ctr">
              <a:lnSpc>
                <a:spcPct val="150000"/>
              </a:lnSpc>
            </a:pPr>
            <a:r>
              <a:rPr lang="en-US" sz="1400" b="1" u="sng" dirty="0"/>
              <a:t>Queen’s High Tea $44.00pp.</a:t>
            </a:r>
          </a:p>
          <a:p>
            <a:pPr algn="ctr"/>
            <a:r>
              <a:rPr lang="en-US" sz="1100" dirty="0"/>
              <a:t>Our most popular high tea</a:t>
            </a:r>
            <a:endParaRPr lang="en-US" sz="900" dirty="0"/>
          </a:p>
          <a:p>
            <a:pPr algn="ctr"/>
            <a:r>
              <a:rPr lang="en-US" sz="1100" dirty="0"/>
              <a:t>5 </a:t>
            </a:r>
            <a:r>
              <a:rPr lang="en-US" sz="1100" dirty="0" err="1"/>
              <a:t>savoury</a:t>
            </a:r>
            <a:r>
              <a:rPr lang="en-US" sz="1100" dirty="0"/>
              <a:t> items, 4 sweet treats, a scone with jam &amp; cream &amp; tea or coffee.</a:t>
            </a:r>
          </a:p>
          <a:p>
            <a:pPr algn="ctr"/>
            <a:r>
              <a:rPr lang="en-US" sz="1100" dirty="0"/>
              <a:t>GF or veg options available.</a:t>
            </a:r>
          </a:p>
          <a:p>
            <a:pPr algn="ctr"/>
            <a:endParaRPr lang="en-US" sz="1100" dirty="0"/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BOOKINGS NOT ESSENTIAL FOR-</a:t>
            </a:r>
          </a:p>
          <a:p>
            <a:pPr algn="ctr"/>
            <a:r>
              <a:rPr lang="en-US" sz="1400" b="1" u="sng" dirty="0"/>
              <a:t>French High Tea $33.00pp.</a:t>
            </a:r>
          </a:p>
          <a:p>
            <a:pPr algn="ctr"/>
            <a:r>
              <a:rPr lang="en-US" sz="1100" dirty="0"/>
              <a:t> A club sandwich, two </a:t>
            </a:r>
            <a:r>
              <a:rPr lang="en-US" sz="1100" dirty="0" err="1"/>
              <a:t>savoury</a:t>
            </a:r>
            <a:r>
              <a:rPr lang="en-US" sz="1100" dirty="0"/>
              <a:t> items, </a:t>
            </a:r>
          </a:p>
          <a:p>
            <a:pPr algn="ctr"/>
            <a:r>
              <a:rPr lang="en-US" sz="1100" dirty="0"/>
              <a:t>a scone with jam and cream, </a:t>
            </a:r>
          </a:p>
          <a:p>
            <a:pPr algn="ctr"/>
            <a:r>
              <a:rPr lang="en-US" sz="1100" dirty="0"/>
              <a:t>2 sweet treats &amp; tea or coffee.</a:t>
            </a:r>
          </a:p>
          <a:p>
            <a:pPr algn="ctr"/>
            <a:r>
              <a:rPr lang="en-US" sz="1100" dirty="0"/>
              <a:t>GF, veg or vegan options available.</a:t>
            </a:r>
          </a:p>
          <a:p>
            <a:pPr algn="ctr"/>
            <a:endParaRPr lang="en-US" sz="1100" dirty="0"/>
          </a:p>
          <a:p>
            <a:pPr algn="ctr"/>
            <a:r>
              <a:rPr lang="en-US" sz="1400" b="1" u="sng" dirty="0"/>
              <a:t>Petite High Tea $28.00pp.</a:t>
            </a:r>
          </a:p>
          <a:p>
            <a:pPr algn="ctr"/>
            <a:r>
              <a:rPr lang="en-US" sz="1100" dirty="0"/>
              <a:t>Two club sandwiches, a large scone served with jam &amp; cream, 2 sweet treats and tea or coffee.</a:t>
            </a:r>
          </a:p>
          <a:p>
            <a:pPr algn="ctr"/>
            <a:r>
              <a:rPr lang="en-US" sz="1100" dirty="0"/>
              <a:t>GF, DF, veg, vegan or keto options available.</a:t>
            </a:r>
          </a:p>
          <a:p>
            <a:pPr algn="ctr"/>
            <a:endParaRPr lang="en-US" sz="1100" dirty="0"/>
          </a:p>
          <a:p>
            <a:pPr algn="ctr"/>
            <a:r>
              <a:rPr lang="en-US" sz="1400" b="1" u="sng" dirty="0"/>
              <a:t>Children's High Tea $15.50pp.</a:t>
            </a:r>
          </a:p>
          <a:p>
            <a:pPr algn="ctr"/>
            <a:r>
              <a:rPr lang="en-US" sz="1200" dirty="0"/>
              <a:t>Recommended for the under 8’s.</a:t>
            </a:r>
            <a:endParaRPr lang="en-US" sz="1000" dirty="0"/>
          </a:p>
          <a:p>
            <a:pPr algn="ctr"/>
            <a:r>
              <a:rPr lang="en-US" sz="1100" dirty="0"/>
              <a:t> Chips and chicken nuggets served on a tiered plate with fairy bread &amp; a chocolate duck.  Drink not included.</a:t>
            </a:r>
          </a:p>
          <a:p>
            <a:pPr algn="ctr"/>
            <a:endParaRPr lang="en-AU" sz="1100" dirty="0"/>
          </a:p>
          <a:p>
            <a:pPr algn="ctr"/>
            <a:endParaRPr lang="en-AU" sz="1100" dirty="0"/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For special dietary options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please give 24 hours notice.</a:t>
            </a:r>
          </a:p>
          <a:p>
            <a:pPr algn="ctr"/>
            <a:endParaRPr lang="en-US" sz="1000" dirty="0"/>
          </a:p>
          <a:p>
            <a:pPr algn="ctr"/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7823964" y="1546915"/>
            <a:ext cx="191817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385F66"/>
                </a:solidFill>
                <a:latin typeface="Apple Chancery" charset="0"/>
                <a:ea typeface="Apple Chancery" charset="0"/>
                <a:cs typeface="Apple Chancery" charset="0"/>
              </a:rPr>
              <a:t>Menu</a:t>
            </a:r>
          </a:p>
          <a:p>
            <a:pPr algn="ctr"/>
            <a:r>
              <a:rPr lang="en-US" sz="2000" b="1" dirty="0">
                <a:solidFill>
                  <a:srgbClr val="385F66"/>
                </a:solidFill>
                <a:latin typeface="Apple Chancery" charset="0"/>
                <a:ea typeface="Apple Chancery" charset="0"/>
                <a:cs typeface="Apple Chancery" charset="0"/>
              </a:rPr>
              <a:t>Please Order at the Counter</a:t>
            </a:r>
          </a:p>
          <a:p>
            <a:pPr algn="ctr"/>
            <a:endParaRPr lang="en-US" sz="2000" b="1" dirty="0">
              <a:solidFill>
                <a:srgbClr val="4E858D"/>
              </a:solidFill>
              <a:latin typeface="Apple Chancery" panose="03020702040506060504" pitchFamily="66" charset="-79"/>
              <a:ea typeface="Apple Chancery" charset="0"/>
              <a:cs typeface="Apple Chancery" panose="03020702040506060504" pitchFamily="66" charset="-79"/>
            </a:endParaRPr>
          </a:p>
          <a:p>
            <a:pPr algn="ctr"/>
            <a:r>
              <a:rPr lang="en-US" sz="2000" b="1" dirty="0">
                <a:solidFill>
                  <a:srgbClr val="385F66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2000" b="1" u="sng" dirty="0">
                <a:solidFill>
                  <a:srgbClr val="385F66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Vouchers</a:t>
            </a:r>
            <a:endParaRPr lang="en-US" sz="600" b="1" u="sng" dirty="0">
              <a:solidFill>
                <a:srgbClr val="385F66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r>
              <a:rPr lang="en-US" sz="1600" b="1" dirty="0">
                <a:solidFill>
                  <a:srgbClr val="385F66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Purchase for any      value. </a:t>
            </a:r>
          </a:p>
          <a:p>
            <a:pPr algn="ctr"/>
            <a:r>
              <a:rPr lang="en-US" sz="1600" b="1" dirty="0">
                <a:solidFill>
                  <a:srgbClr val="385F66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No expiry date.</a:t>
            </a:r>
          </a:p>
          <a:p>
            <a:pPr algn="ctr"/>
            <a:endParaRPr lang="en-US" sz="1200" b="1" dirty="0">
              <a:solidFill>
                <a:srgbClr val="385F66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endParaRPr lang="en-US" sz="1200" b="1" dirty="0">
              <a:solidFill>
                <a:srgbClr val="385F66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r>
              <a:rPr lang="en-US" sz="1600" b="1" dirty="0">
                <a:solidFill>
                  <a:srgbClr val="385F66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 No charge for </a:t>
            </a:r>
          </a:p>
          <a:p>
            <a:pPr algn="ctr"/>
            <a:r>
              <a:rPr lang="en-US" sz="1600" b="1" dirty="0">
                <a:solidFill>
                  <a:srgbClr val="385F66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 venue hire. </a:t>
            </a:r>
            <a:endParaRPr lang="en-US" sz="1000" b="1" dirty="0">
              <a:solidFill>
                <a:srgbClr val="385F66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endParaRPr lang="en-US" sz="2000" b="1" dirty="0">
              <a:solidFill>
                <a:srgbClr val="385F66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27DC37-949B-3641-A081-416188890F23}"/>
              </a:ext>
            </a:extLst>
          </p:cNvPr>
          <p:cNvSpPr/>
          <p:nvPr/>
        </p:nvSpPr>
        <p:spPr>
          <a:xfrm>
            <a:off x="2476500" y="2321005"/>
            <a:ext cx="4953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u="sng" dirty="0">
                <a:solidFill>
                  <a:srgbClr val="4E858D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Apple Chancery" panose="03020702040506060504" pitchFamily="66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F524B4-2CD5-BD42-A39D-70A2BFE9BDDF}"/>
              </a:ext>
            </a:extLst>
          </p:cNvPr>
          <p:cNvSpPr/>
          <p:nvPr/>
        </p:nvSpPr>
        <p:spPr>
          <a:xfrm>
            <a:off x="3731366" y="3718187"/>
            <a:ext cx="2478499" cy="872324"/>
          </a:xfrm>
          <a:prstGeom prst="rect">
            <a:avLst/>
          </a:prstGeom>
          <a:solidFill>
            <a:srgbClr val="FFEDE9"/>
          </a:solidFill>
          <a:ln w="28575">
            <a:solidFill>
              <a:srgbClr val="385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Opening hours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9am – 4pm 7days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Kitchen closes 3.30pm daily.</a:t>
            </a:r>
          </a:p>
        </p:txBody>
      </p:sp>
    </p:spTree>
    <p:extLst>
      <p:ext uri="{BB962C8B-B14F-4D97-AF65-F5344CB8AC3E}">
        <p14:creationId xmlns:p14="http://schemas.microsoft.com/office/powerpoint/2010/main" val="565154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31938</TotalTime>
  <Words>754</Words>
  <Application>Microsoft Macintosh PowerPoint</Application>
  <PresentationFormat>A4 Paper (210x297 mm)</PresentationFormat>
  <Paragraphs>145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Apple Chancery</vt:lpstr>
      <vt:lpstr>Arial</vt:lpstr>
      <vt:lpstr>Calibri</vt:lpstr>
      <vt:lpstr>Calibri Light</vt:lpstr>
      <vt:lpstr>Mangal</vt:lpstr>
      <vt:lpstr>Office Theme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Kit Johnson</cp:lastModifiedBy>
  <cp:revision>262</cp:revision>
  <cp:lastPrinted>2023-04-10T23:04:54Z</cp:lastPrinted>
  <dcterms:created xsi:type="dcterms:W3CDTF">2018-03-22T09:29:23Z</dcterms:created>
  <dcterms:modified xsi:type="dcterms:W3CDTF">2023-04-11T20:52:45Z</dcterms:modified>
  <cp:category/>
</cp:coreProperties>
</file>